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77" r:id="rId5"/>
    <p:sldId id="278" r:id="rId6"/>
    <p:sldId id="269" r:id="rId7"/>
    <p:sldId id="281" r:id="rId8"/>
    <p:sldId id="279" r:id="rId9"/>
    <p:sldId id="270" r:id="rId10"/>
    <p:sldId id="273" r:id="rId11"/>
    <p:sldId id="275" r:id="rId12"/>
    <p:sldId id="271" r:id="rId13"/>
    <p:sldId id="274" r:id="rId14"/>
    <p:sldId id="280" r:id="rId15"/>
    <p:sldId id="282" r:id="rId16"/>
    <p:sldId id="283" r:id="rId17"/>
    <p:sldId id="284" r:id="rId18"/>
    <p:sldId id="285" r:id="rId19"/>
    <p:sldId id="286" r:id="rId20"/>
    <p:sldId id="287" r:id="rId21"/>
  </p:sldIdLst>
  <p:sldSz cx="9144000" cy="6858000" type="screen4x3"/>
  <p:notesSz cx="6858000" cy="9144000"/>
  <p:custDataLst>
    <p:tags r:id="rId2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58B9-90CF-44CB-94C2-B97D68CCB5EF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052E-C544-4B59-8FB6-C4C57011F9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Real-time database and analytics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These are typically in-memory, scale-out engines that provide low-latency, cross-data center access to data, and enable distributed processing and event-generation capabilities.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Interactive analytics: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Includes distributed MPP (massively parallel processing) data warehouses with embedded analytics, which enable business users to do interactive querying and visualization of big data.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Batch processing: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Hadoop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distributed processing engine that can analyze very large amounts of data and apply algorithms that range from the simple (e.g. aggregation) to the complex (e.g. machine learning).</a:t>
            </a:r>
          </a:p>
          <a:p>
            <a:r>
              <a:rPr lang="cs-CZ" dirty="0" smtClean="0"/>
              <a:t>http://blogs.vmware.com/vfabric/2012/08/4-key-architecture-considerations-for-big-data-analytics.html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adastra.cz</a:t>
            </a:r>
            <a:r>
              <a:rPr lang="cs-CZ" dirty="0" smtClean="0"/>
              <a:t>/</a:t>
            </a:r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77911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Big Data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70892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Jiné řešení databáze než relační schéma (relacemi propojené tabulky + ACID)</a:t>
            </a:r>
          </a:p>
          <a:p>
            <a:r>
              <a:rPr lang="cs-CZ" dirty="0" smtClean="0"/>
              <a:t>Např. úložiště typu klíč – hodnota nebo stromová </a:t>
            </a:r>
            <a:r>
              <a:rPr lang="cs-CZ" dirty="0" err="1" smtClean="0"/>
              <a:t>sturktura</a:t>
            </a:r>
            <a:endParaRPr lang="cs-CZ" dirty="0" smtClean="0"/>
          </a:p>
          <a:p>
            <a:r>
              <a:rPr lang="cs-CZ" dirty="0" smtClean="0"/>
              <a:t>Není primárně ACID</a:t>
            </a:r>
          </a:p>
        </p:txBody>
      </p:sp>
    </p:spTree>
    <p:extLst>
      <p:ext uri="{BB962C8B-B14F-4D97-AF65-F5344CB8AC3E}">
        <p14:creationId xmlns:p14="http://schemas.microsoft.com/office/powerpoint/2010/main" val="286772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r>
              <a:rPr lang="cs-CZ" dirty="0" smtClean="0"/>
              <a:t> databáze -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designu</a:t>
            </a:r>
          </a:p>
          <a:p>
            <a:r>
              <a:rPr lang="cs-CZ" dirty="0" smtClean="0"/>
              <a:t>Škálovatelnost</a:t>
            </a:r>
          </a:p>
          <a:p>
            <a:r>
              <a:rPr lang="cs-CZ" dirty="0" smtClean="0"/>
              <a:t>Kontrola dostupnosti</a:t>
            </a:r>
          </a:p>
          <a:p>
            <a:endParaRPr lang="cs-CZ" dirty="0" smtClean="0"/>
          </a:p>
          <a:p>
            <a:r>
              <a:rPr lang="cs-CZ" dirty="0" smtClean="0"/>
              <a:t>CAP teorém - potlačují konzistenci ku prospěchu dostupnosti a tolerance k narušení sítě.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endParaRPr lang="cs-CZ" dirty="0" smtClean="0"/>
          </a:p>
          <a:p>
            <a:r>
              <a:rPr lang="cs-CZ" dirty="0" smtClean="0"/>
              <a:t>Framework – sada open-source komponent </a:t>
            </a:r>
            <a:r>
              <a:rPr lang="cs-CZ" dirty="0"/>
              <a:t>určených pro zpracování velkého množství </a:t>
            </a:r>
            <a:r>
              <a:rPr lang="cs-CZ" dirty="0" smtClean="0"/>
              <a:t>nestrukturovaných </a:t>
            </a:r>
            <a:r>
              <a:rPr lang="cs-CZ" dirty="0"/>
              <a:t>a distribuovaných </a:t>
            </a:r>
            <a:r>
              <a:rPr lang="cs-CZ" dirty="0" smtClean="0"/>
              <a:t>dat</a:t>
            </a:r>
          </a:p>
          <a:p>
            <a:r>
              <a:rPr lang="en-US" dirty="0"/>
              <a:t>HDFS (Hadoop Distributed File </a:t>
            </a:r>
            <a:r>
              <a:rPr lang="en-US" dirty="0" err="1" smtClean="0"/>
              <a:t>Systém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Verze 2012 – až 4000 uzlů</a:t>
            </a:r>
          </a:p>
          <a:p>
            <a:r>
              <a:rPr lang="cs-CZ" dirty="0" smtClean="0"/>
              <a:t>Programový model: map-</a:t>
            </a:r>
            <a:r>
              <a:rPr lang="cs-CZ" smtClean="0"/>
              <a:t>reduce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1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 spočívá v uložení dat na velkém množství samostatných počítačích</a:t>
            </a:r>
          </a:p>
          <a:p>
            <a:r>
              <a:rPr lang="cs-CZ" dirty="0" smtClean="0"/>
              <a:t>Alternativa k HW s vysokou dostupností</a:t>
            </a:r>
          </a:p>
          <a:p>
            <a:r>
              <a:rPr lang="cs-CZ" dirty="0" smtClean="0"/>
              <a:t>Distribuovaný souborový systém – např. HDFS (</a:t>
            </a:r>
            <a:r>
              <a:rPr lang="cs-CZ" dirty="0" err="1" smtClean="0"/>
              <a:t>Hadoop</a:t>
            </a:r>
            <a:r>
              <a:rPr lang="cs-CZ" dirty="0" smtClean="0"/>
              <a:t> </a:t>
            </a:r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Systém)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8674" name="Picture 2" descr="http://www.adastra.cz/sites/adastra.cz/files/image_gallery/hadop_eco_syst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436462" cy="497889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adastra.cz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Instant Messenger 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150 </a:t>
            </a:r>
            <a:r>
              <a:rPr lang="cs-CZ" dirty="0" err="1" smtClean="0"/>
              <a:t>Gb</a:t>
            </a:r>
            <a:r>
              <a:rPr lang="cs-CZ" dirty="0" smtClean="0"/>
              <a:t> / </a:t>
            </a:r>
            <a:r>
              <a:rPr lang="cs-CZ" dirty="0" err="1" smtClean="0"/>
              <a:t>day</a:t>
            </a:r>
            <a:r>
              <a:rPr lang="cs-CZ" dirty="0" smtClean="0"/>
              <a:t>  - log </a:t>
            </a:r>
            <a:r>
              <a:rPr lang="cs-CZ" dirty="0" err="1" smtClean="0"/>
              <a:t>file</a:t>
            </a:r>
            <a:endParaRPr lang="cs-CZ" dirty="0" smtClean="0"/>
          </a:p>
          <a:p>
            <a:r>
              <a:rPr lang="cs-CZ" dirty="0" smtClean="0"/>
              <a:t>1 měsíc (2006)  - 4,5 TB</a:t>
            </a:r>
          </a:p>
          <a:p>
            <a:r>
              <a:rPr lang="cs-CZ" dirty="0" smtClean="0"/>
              <a:t>June 2006 – 245 mil uživatelů </a:t>
            </a:r>
            <a:r>
              <a:rPr lang="cs-CZ" dirty="0" err="1" smtClean="0"/>
              <a:t>zalogovaných</a:t>
            </a:r>
            <a:r>
              <a:rPr lang="cs-CZ" dirty="0" smtClean="0"/>
              <a:t>, 180 mil </a:t>
            </a:r>
            <a:r>
              <a:rPr lang="cs-CZ" dirty="0" err="1" smtClean="0"/>
              <a:t>konverzujících</a:t>
            </a:r>
            <a:endParaRPr lang="cs-CZ" dirty="0" smtClean="0"/>
          </a:p>
          <a:p>
            <a:r>
              <a:rPr lang="cs-CZ" dirty="0" smtClean="0"/>
              <a:t>255 miliard zpráv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212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 TB </a:t>
            </a:r>
            <a:r>
              <a:rPr lang="cs-CZ" dirty="0" err="1" smtClean="0"/>
              <a:t>tweet</a:t>
            </a:r>
            <a:r>
              <a:rPr lang="cs-CZ" dirty="0" smtClean="0"/>
              <a:t> na </a:t>
            </a:r>
            <a:r>
              <a:rPr lang="cs-CZ" dirty="0" err="1" smtClean="0"/>
              <a:t>Twitteru</a:t>
            </a:r>
            <a:endParaRPr lang="cs-CZ" dirty="0" smtClean="0"/>
          </a:p>
          <a:p>
            <a:r>
              <a:rPr lang="cs-CZ" dirty="0" smtClean="0"/>
              <a:t>30 miliard RFID </a:t>
            </a:r>
            <a:r>
              <a:rPr lang="cs-CZ" dirty="0" err="1" smtClean="0"/>
              <a:t>tagů</a:t>
            </a:r>
            <a:endParaRPr lang="cs-CZ" dirty="0" smtClean="0"/>
          </a:p>
          <a:p>
            <a:r>
              <a:rPr lang="cs-CZ" dirty="0" smtClean="0"/>
              <a:t>4,6 miliardy mobilních zařízení</a:t>
            </a:r>
          </a:p>
          <a:p>
            <a:r>
              <a:rPr lang="cs-CZ" dirty="0" smtClean="0"/>
              <a:t>100 milionů GPS zařízení se prodá ročně</a:t>
            </a:r>
          </a:p>
          <a:p>
            <a:r>
              <a:rPr lang="cs-CZ" dirty="0" smtClean="0"/>
              <a:t>Přes 2 miliardy lidí na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66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sítě – sentiment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smtClean="0"/>
              <a:t>Internetová bezpečnost – spam </a:t>
            </a:r>
            <a:r>
              <a:rPr lang="cs-CZ" dirty="0" err="1" smtClean="0"/>
              <a:t>filtering</a:t>
            </a:r>
            <a:r>
              <a:rPr lang="cs-CZ" dirty="0" smtClean="0"/>
              <a:t>.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, </a:t>
            </a:r>
            <a:r>
              <a:rPr lang="cs-CZ" dirty="0" err="1" smtClean="0"/>
              <a:t>intrusion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endParaRPr lang="cs-CZ" dirty="0" smtClean="0"/>
          </a:p>
          <a:p>
            <a:r>
              <a:rPr lang="cs-CZ" dirty="0" smtClean="0"/>
              <a:t>Finance – finanční rozhodování – online portfolio </a:t>
            </a:r>
            <a:r>
              <a:rPr lang="cs-CZ" dirty="0" err="1" smtClean="0"/>
              <a:t>selection</a:t>
            </a:r>
            <a:r>
              <a:rPr lang="cs-CZ" dirty="0" smtClean="0"/>
              <a:t>, </a:t>
            </a:r>
            <a:r>
              <a:rPr lang="cs-CZ" dirty="0" err="1" smtClean="0"/>
              <a:t>sequential</a:t>
            </a:r>
            <a:r>
              <a:rPr lang="cs-CZ" dirty="0" smtClean="0"/>
              <a:t> </a:t>
            </a:r>
            <a:r>
              <a:rPr lang="cs-CZ" dirty="0" err="1" smtClean="0"/>
              <a:t>onvestment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47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Batch</a:t>
            </a:r>
            <a:endParaRPr lang="cs-CZ" dirty="0" smtClean="0"/>
          </a:p>
          <a:p>
            <a:r>
              <a:rPr lang="cs-CZ" dirty="0" smtClean="0"/>
              <a:t>On-line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623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Batch</a:t>
            </a:r>
            <a:r>
              <a:rPr lang="cs-CZ" dirty="0" smtClean="0"/>
              <a:t> (off-line)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a batch of </a:t>
            </a:r>
            <a:r>
              <a:rPr lang="en-US" dirty="0" smtClean="0"/>
              <a:t>training</a:t>
            </a:r>
            <a:r>
              <a:rPr lang="cs-CZ" dirty="0" smtClean="0"/>
              <a:t>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Learn </a:t>
            </a:r>
            <a:r>
              <a:rPr lang="en-US" dirty="0"/>
              <a:t>a model from them</a:t>
            </a:r>
          </a:p>
          <a:p>
            <a:r>
              <a:rPr lang="en-US" dirty="0" smtClean="0"/>
              <a:t>Predict </a:t>
            </a:r>
            <a:r>
              <a:rPr lang="en-US" dirty="0"/>
              <a:t>new </a:t>
            </a:r>
            <a:r>
              <a:rPr lang="en-US" dirty="0" smtClean="0"/>
              <a:t>samples</a:t>
            </a:r>
            <a:r>
              <a:rPr lang="cs-CZ" dirty="0" smtClean="0"/>
              <a:t> </a:t>
            </a:r>
            <a:r>
              <a:rPr lang="en-US" dirty="0" smtClean="0"/>
              <a:t>accurately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96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Řešení</a:t>
            </a:r>
          </a:p>
          <a:p>
            <a:r>
              <a:rPr lang="cs-CZ" dirty="0" err="1" smtClean="0"/>
              <a:t>NoSQL</a:t>
            </a:r>
            <a:r>
              <a:rPr lang="cs-CZ" dirty="0" smtClean="0"/>
              <a:t> </a:t>
            </a:r>
            <a:r>
              <a:rPr lang="cs-CZ" dirty="0" err="1" smtClean="0"/>
              <a:t>db</a:t>
            </a:r>
            <a:endParaRPr lang="cs-CZ" dirty="0" smtClean="0"/>
          </a:p>
          <a:p>
            <a:r>
              <a:rPr lang="cs-CZ" dirty="0" err="1" smtClean="0"/>
              <a:t>Hadoop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a sequence of </a:t>
            </a:r>
            <a:r>
              <a:rPr lang="en-US" dirty="0" smtClean="0"/>
              <a:t>data</a:t>
            </a:r>
            <a:endParaRPr lang="cs-CZ" dirty="0" smtClean="0"/>
          </a:p>
          <a:p>
            <a:r>
              <a:rPr lang="en-US" dirty="0"/>
              <a:t>Learn a model </a:t>
            </a:r>
            <a:r>
              <a:rPr lang="en-US" b="1" dirty="0" smtClean="0"/>
              <a:t>incrementally</a:t>
            </a:r>
            <a:r>
              <a:rPr lang="cs-CZ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instances </a:t>
            </a:r>
            <a:r>
              <a:rPr lang="en-US" dirty="0" smtClean="0"/>
              <a:t>come</a:t>
            </a:r>
            <a:endParaRPr lang="cs-CZ" dirty="0" smtClean="0"/>
          </a:p>
          <a:p>
            <a:r>
              <a:rPr lang="en-US" dirty="0"/>
              <a:t>Make the sequence of </a:t>
            </a:r>
            <a:r>
              <a:rPr lang="en-US" dirty="0" smtClean="0"/>
              <a:t>online</a:t>
            </a:r>
            <a:r>
              <a:rPr lang="cs-CZ" dirty="0" smtClean="0"/>
              <a:t> </a:t>
            </a:r>
            <a:r>
              <a:rPr lang="en-US" dirty="0" smtClean="0"/>
              <a:t>predictions accurately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Vysoká </a:t>
            </a:r>
            <a:r>
              <a:rPr lang="cs-CZ" dirty="0" err="1" smtClean="0"/>
              <a:t>adapatbilita</a:t>
            </a:r>
            <a:r>
              <a:rPr lang="cs-CZ" dirty="0" smtClean="0"/>
              <a:t>, paralelizace…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39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„soubory </a:t>
            </a:r>
            <a:r>
              <a:rPr lang="cs-CZ" dirty="0"/>
              <a:t>dat, jejichž velikost je mimo schopnosti zachycovat, spravovat a zpracovávat data běžně používanými softwarovými nástroji v rozumném čase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2" name="Picture 2" descr="http://hortonworks.com/wp-content/uploads/2012/05/bigdata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705725" cy="544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blog.thomsonreuters.com/wp-content/uploads/2012/10/big-data-grow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70778"/>
            <a:ext cx="7416824" cy="4879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Data 3V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O</a:t>
            </a:r>
            <a:r>
              <a:rPr lang="cs-CZ" b="1" dirty="0" smtClean="0"/>
              <a:t>bjem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C00000"/>
                </a:solidFill>
              </a:rPr>
              <a:t>volume</a:t>
            </a:r>
            <a:r>
              <a:rPr lang="cs-CZ" dirty="0"/>
              <a:t>) – množství dat vznikajících v rámci provozu firem roste exponenciálně každý rok,</a:t>
            </a:r>
          </a:p>
          <a:p>
            <a:r>
              <a:rPr lang="cs-CZ" b="1" dirty="0"/>
              <a:t>T</a:t>
            </a:r>
            <a:r>
              <a:rPr lang="cs-CZ" b="1" dirty="0" smtClean="0"/>
              <a:t>yp</a:t>
            </a:r>
            <a:r>
              <a:rPr lang="cs-CZ" dirty="0"/>
              <a:t> (</a:t>
            </a:r>
            <a:r>
              <a:rPr lang="cs-CZ" b="1" dirty="0">
                <a:solidFill>
                  <a:srgbClr val="C00000"/>
                </a:solidFill>
              </a:rPr>
              <a:t>variety</a:t>
            </a:r>
            <a:r>
              <a:rPr lang="cs-CZ" dirty="0"/>
              <a:t>) – různorodost typů dat vzrůstá, například nestrukturované textové soubory, </a:t>
            </a:r>
            <a:r>
              <a:rPr lang="cs-CZ" dirty="0" err="1"/>
              <a:t>semi</a:t>
            </a:r>
            <a:r>
              <a:rPr lang="cs-CZ" dirty="0"/>
              <a:t>-strukturovaná data (XML), data o geografické poloze, data z logů,</a:t>
            </a:r>
          </a:p>
          <a:p>
            <a:r>
              <a:rPr lang="cs-CZ" b="1" dirty="0"/>
              <a:t>R</a:t>
            </a:r>
            <a:r>
              <a:rPr lang="cs-CZ" b="1" dirty="0" smtClean="0"/>
              <a:t>ychlost</a:t>
            </a:r>
            <a:r>
              <a:rPr lang="cs-CZ" dirty="0"/>
              <a:t> (</a:t>
            </a:r>
            <a:r>
              <a:rPr lang="cs-CZ" b="1" dirty="0" err="1">
                <a:solidFill>
                  <a:srgbClr val="C00000"/>
                </a:solidFill>
              </a:rPr>
              <a:t>velocity</a:t>
            </a:r>
            <a:r>
              <a:rPr lang="cs-CZ" dirty="0"/>
              <a:t>) – rychlost s jakou data vznikají a potřeba jejich analýzy v reálném čase vzrůstá díky pokračující digitalizaci většiny transakcí, mobilním zařízením a vzrůstajícímu počtu internetových uživatelů.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3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 3V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Variety: </a:t>
            </a:r>
            <a:r>
              <a:rPr lang="cs-CZ" dirty="0" err="1" smtClean="0"/>
              <a:t>Structured</a:t>
            </a:r>
            <a:r>
              <a:rPr lang="cs-CZ" dirty="0" smtClean="0"/>
              <a:t> -&gt; </a:t>
            </a:r>
            <a:r>
              <a:rPr lang="cs-CZ" dirty="0" err="1" smtClean="0"/>
              <a:t>Unstructured</a:t>
            </a:r>
            <a:endParaRPr lang="cs-CZ" dirty="0" smtClean="0"/>
          </a:p>
          <a:p>
            <a:r>
              <a:rPr lang="cs-CZ" dirty="0" err="1" smtClean="0"/>
              <a:t>Volume</a:t>
            </a:r>
            <a:r>
              <a:rPr lang="cs-CZ" dirty="0" smtClean="0"/>
              <a:t>: </a:t>
            </a:r>
            <a:r>
              <a:rPr lang="cs-CZ" dirty="0" err="1" smtClean="0"/>
              <a:t>Terabytes</a:t>
            </a:r>
            <a:r>
              <a:rPr lang="cs-CZ" dirty="0" smtClean="0"/>
              <a:t> -&gt; </a:t>
            </a:r>
            <a:r>
              <a:rPr lang="cs-CZ" dirty="0" err="1" smtClean="0"/>
              <a:t>Zettabytes</a:t>
            </a:r>
            <a:endParaRPr lang="cs-CZ" dirty="0" smtClean="0"/>
          </a:p>
          <a:p>
            <a:r>
              <a:rPr lang="cs-CZ" dirty="0" err="1" smtClean="0"/>
              <a:t>Velocity</a:t>
            </a:r>
            <a:r>
              <a:rPr lang="cs-CZ" dirty="0" smtClean="0"/>
              <a:t>: </a:t>
            </a:r>
            <a:r>
              <a:rPr lang="cs-CZ" dirty="0" err="1" smtClean="0"/>
              <a:t>batch</a:t>
            </a:r>
            <a:r>
              <a:rPr lang="cs-CZ" dirty="0" smtClean="0"/>
              <a:t> -&gt; </a:t>
            </a:r>
            <a:r>
              <a:rPr lang="cs-CZ" dirty="0" err="1" smtClean="0"/>
              <a:t>streaming</a:t>
            </a:r>
            <a:r>
              <a:rPr lang="cs-CZ" dirty="0" smtClean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16583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6626" name="Picture 2" descr="http://blogs.vmware.com/vfabric/files/2012/08/holistic-view-big-data-frame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02702"/>
            <a:ext cx="8064896" cy="6058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big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Hardware – konsolidovaná integrovaná řešení s důrazem na </a:t>
            </a:r>
            <a:r>
              <a:rPr lang="cs-CZ" dirty="0" smtClean="0"/>
              <a:t>výkonnost (</a:t>
            </a:r>
            <a:r>
              <a:rPr lang="cs-CZ" dirty="0" err="1" smtClean="0"/>
              <a:t>storage</a:t>
            </a:r>
            <a:r>
              <a:rPr lang="cs-CZ" dirty="0" smtClean="0"/>
              <a:t>, server, …)</a:t>
            </a:r>
            <a:endParaRPr lang="cs-CZ" dirty="0" smtClean="0"/>
          </a:p>
          <a:p>
            <a:r>
              <a:rPr lang="cs-CZ" dirty="0" smtClean="0"/>
              <a:t>Distribuce dat – např. </a:t>
            </a:r>
            <a:r>
              <a:rPr lang="cs-CZ" dirty="0" err="1" smtClean="0"/>
              <a:t>Hadoop</a:t>
            </a:r>
            <a:endParaRPr lang="cs-CZ" dirty="0" smtClean="0"/>
          </a:p>
          <a:p>
            <a:r>
              <a:rPr lang="cs-CZ" dirty="0" smtClean="0"/>
              <a:t>Data Management – např. </a:t>
            </a:r>
            <a:r>
              <a:rPr lang="cs-CZ" dirty="0" err="1" smtClean="0"/>
              <a:t>NoSQL</a:t>
            </a:r>
            <a:endParaRPr lang="cs-CZ" dirty="0" smtClean="0"/>
          </a:p>
          <a:p>
            <a:r>
              <a:rPr lang="cs-CZ" dirty="0" smtClean="0"/>
              <a:t>Analýza a vizualizace – trend: in-</a:t>
            </a:r>
            <a:r>
              <a:rPr lang="cs-CZ" dirty="0" err="1" smtClean="0"/>
              <a:t>memory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355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369</Words>
  <Application>Microsoft Office PowerPoint</Application>
  <PresentationFormat>Předvádění na obrazovce (4:3)</PresentationFormat>
  <Paragraphs>82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Systémová integrace Big Data</vt:lpstr>
      <vt:lpstr>Obsah</vt:lpstr>
      <vt:lpstr>Big Data - definice</vt:lpstr>
      <vt:lpstr>Prezentace aplikace PowerPoint</vt:lpstr>
      <vt:lpstr>Prezentace aplikace PowerPoint</vt:lpstr>
      <vt:lpstr>Big Data 3V</vt:lpstr>
      <vt:lpstr>Big Data 3V</vt:lpstr>
      <vt:lpstr>Prezentace aplikace PowerPoint</vt:lpstr>
      <vt:lpstr>Řešení big data</vt:lpstr>
      <vt:lpstr>NoSQL databáze</vt:lpstr>
      <vt:lpstr>NoSQL databáze - motivace</vt:lpstr>
      <vt:lpstr>Hadoop</vt:lpstr>
      <vt:lpstr>Hadoop</vt:lpstr>
      <vt:lpstr>Prezentace aplikace PowerPoint</vt:lpstr>
      <vt:lpstr>Příklad: Instant Messenger 2006</vt:lpstr>
      <vt:lpstr>2011</vt:lpstr>
      <vt:lpstr>On-line learning</vt:lpstr>
      <vt:lpstr>Learning</vt:lpstr>
      <vt:lpstr>Batch (off-line) learning</vt:lpstr>
      <vt:lpstr>On-line learning</vt:lpstr>
    </vt:vector>
  </TitlesOfParts>
  <Company>VŠB TU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uzivatel</cp:lastModifiedBy>
  <cp:revision>119</cp:revision>
  <dcterms:created xsi:type="dcterms:W3CDTF">2009-08-26T07:52:45Z</dcterms:created>
  <dcterms:modified xsi:type="dcterms:W3CDTF">2014-12-01T12:49:29Z</dcterms:modified>
</cp:coreProperties>
</file>